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9"/>
  </p:notesMasterIdLst>
  <p:sldIdLst>
    <p:sldId id="898" r:id="rId4"/>
    <p:sldId id="259" r:id="rId5"/>
    <p:sldId id="260" r:id="rId6"/>
    <p:sldId id="261" r:id="rId7"/>
    <p:sldId id="262" r:id="rId8"/>
    <p:sldId id="755" r:id="rId9"/>
    <p:sldId id="909" r:id="rId10"/>
    <p:sldId id="904" r:id="rId11"/>
    <p:sldId id="974" r:id="rId12"/>
    <p:sldId id="971" r:id="rId13"/>
    <p:sldId id="1002" r:id="rId14"/>
    <p:sldId id="990" r:id="rId15"/>
    <p:sldId id="953" r:id="rId16"/>
    <p:sldId id="991" r:id="rId17"/>
    <p:sldId id="992" r:id="rId18"/>
    <p:sldId id="995" r:id="rId19"/>
    <p:sldId id="1003" r:id="rId20"/>
    <p:sldId id="989" r:id="rId21"/>
    <p:sldId id="993" r:id="rId22"/>
    <p:sldId id="994" r:id="rId23"/>
    <p:sldId id="1000" r:id="rId24"/>
    <p:sldId id="943" r:id="rId25"/>
    <p:sldId id="1001" r:id="rId26"/>
    <p:sldId id="897" r:id="rId27"/>
    <p:sldId id="867" r:id="rId28"/>
    <p:sldId id="407" r:id="rId29"/>
    <p:sldId id="417" r:id="rId30"/>
    <p:sldId id="281" r:id="rId31"/>
    <p:sldId id="950" r:id="rId32"/>
    <p:sldId id="276" r:id="rId33"/>
    <p:sldId id="277" r:id="rId34"/>
    <p:sldId id="278" r:id="rId35"/>
    <p:sldId id="283" r:id="rId36"/>
    <p:sldId id="284" r:id="rId37"/>
    <p:sldId id="309" r:id="rId38"/>
    <p:sldId id="310" r:id="rId39"/>
    <p:sldId id="961" r:id="rId40"/>
    <p:sldId id="962" r:id="rId41"/>
    <p:sldId id="976" r:id="rId42"/>
    <p:sldId id="977" r:id="rId43"/>
    <p:sldId id="978" r:id="rId44"/>
    <p:sldId id="979" r:id="rId45"/>
    <p:sldId id="312" r:id="rId46"/>
    <p:sldId id="313" r:id="rId47"/>
    <p:sldId id="31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F06749-FAF6-4F89-B6DB-496379A4938B}" v="42" dt="2023-05-10T02:28:25.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75" d="100"/>
          <a:sy n="75" d="100"/>
        </p:scale>
        <p:origin x="874" y="43"/>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5/10/2023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5/10/2023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5/10/2023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5/10/2023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10/05/2023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10/05/2023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10/05/2023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10/05/2023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10/05/2023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10/05/2023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5/10/2023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5/10/2023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10/05/2023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853" y="510931"/>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3873" y="1736887"/>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400297" y="2148810"/>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19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0996" y="3657600"/>
            <a:ext cx="8382000" cy="2585323"/>
          </a:xfrm>
          <a:prstGeom prst="rect">
            <a:avLst/>
          </a:prstGeom>
        </p:spPr>
        <p:txBody>
          <a:bodyPr wrap="square">
            <a:spAutoFit/>
          </a:bodyPr>
          <a:lstStyle/>
          <a:p>
            <a:pPr algn="ctr"/>
            <a:r>
              <a:rPr lang="it-IT"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PENGUCAPAN YANG BAIK ADALAH SEDEKAH</a:t>
            </a:r>
          </a:p>
        </p:txBody>
      </p:sp>
      <p:sp>
        <p:nvSpPr>
          <p:cNvPr id="3" name="Rectangle 2">
            <a:extLst>
              <a:ext uri="{FF2B5EF4-FFF2-40B4-BE49-F238E27FC236}">
                <a16:creationId xmlns:a16="http://schemas.microsoft.com/office/drawing/2014/main" id="{1BCD6A67-D6C1-BB03-033A-855C22F9F64D}"/>
              </a:ext>
            </a:extLst>
          </p:cNvPr>
          <p:cNvSpPr/>
          <p:nvPr/>
        </p:nvSpPr>
        <p:spPr>
          <a:xfrm>
            <a:off x="-3" y="63816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id="{85464226-25F1-40B7-A6C7-6BEAE2617E0E}"/>
              </a:ext>
            </a:extLst>
          </p:cNvPr>
          <p:cNvSpPr/>
          <p:nvPr/>
        </p:nvSpPr>
        <p:spPr>
          <a:xfrm>
            <a:off x="582069" y="2858927"/>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21 Syawal 1444H  </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  12 Mei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533400" y="4516904"/>
            <a:ext cx="8077199" cy="1815882"/>
          </a:xfrm>
          <a:prstGeom prst="rect">
            <a:avLst/>
          </a:prstGeom>
        </p:spPr>
        <p:txBody>
          <a:bodyPr wrap="square">
            <a:spAutoFit/>
          </a:bodyPr>
          <a:lstStyle/>
          <a:p>
            <a:pPr algn="just"/>
            <a:r>
              <a:rPr lang="en-US" sz="4000" b="1" dirty="0" err="1">
                <a:ln w="1905"/>
                <a:effectLst>
                  <a:innerShdw blurRad="69850" dist="43180" dir="5400000">
                    <a:srgbClr val="000000">
                      <a:alpha val="65000"/>
                    </a:srgbClr>
                  </a:innerShdw>
                </a:effectLst>
              </a:rPr>
              <a:t>Maksudnya</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4000" b="1" dirty="0">
                <a:ln w="1905"/>
                <a:solidFill>
                  <a:schemeClr val="accent2">
                    <a:lumMod val="75000"/>
                  </a:schemeClr>
                </a:solidFill>
                <a:effectLst>
                  <a:innerShdw blurRad="69850" dist="43180" dir="5400000">
                    <a:srgbClr val="000000">
                      <a:alpha val="65000"/>
                    </a:srgbClr>
                  </a:innerShdw>
                </a:effectLst>
              </a:rPr>
              <a:t>“Dan ucapan yang mulia itu adalah sedekah”.</a:t>
            </a:r>
          </a:p>
          <a:p>
            <a:pPr algn="r"/>
            <a:r>
              <a:rPr lang="sv-SE" sz="2800" b="1" dirty="0">
                <a:ln w="1905"/>
                <a:solidFill>
                  <a:schemeClr val="accent2">
                    <a:lumMod val="75000"/>
                  </a:schemeClr>
                </a:solidFill>
                <a:effectLst>
                  <a:innerShdw blurRad="69850" dist="43180" dir="5400000">
                    <a:srgbClr val="000000">
                      <a:alpha val="65000"/>
                    </a:srgbClr>
                  </a:innerShdw>
                </a:effectLst>
              </a:rPr>
              <a:t>(Hadith Riwayat  Al-Bukhari dan Muslim)</a:t>
            </a:r>
          </a:p>
        </p:txBody>
      </p:sp>
      <p:sp>
        <p:nvSpPr>
          <p:cNvPr id="2" name="Snip Diagonal Corner Rectangle 5">
            <a:extLst>
              <a:ext uri="{FF2B5EF4-FFF2-40B4-BE49-F238E27FC236}">
                <a16:creationId xmlns:a16="http://schemas.microsoft.com/office/drawing/2014/main"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p>
        </p:txBody>
      </p:sp>
      <p:pic>
        <p:nvPicPr>
          <p:cNvPr id="8" name="Picture 7" descr="A picture containing black, darkness&#10;&#10;Description automatically generated">
            <a:extLst>
              <a:ext uri="{FF2B5EF4-FFF2-40B4-BE49-F238E27FC236}">
                <a16:creationId xmlns:a16="http://schemas.microsoft.com/office/drawing/2014/main" id="{F2CF85B1-2D36-6D1F-87E4-063BF8D7B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657385"/>
            <a:ext cx="8074507" cy="2141934"/>
          </a:xfrm>
          <a:prstGeom prst="rect">
            <a:avLst/>
          </a:prstGeom>
        </p:spPr>
      </p:pic>
    </p:spTree>
    <p:extLst>
      <p:ext uri="{BB962C8B-B14F-4D97-AF65-F5344CB8AC3E}">
        <p14:creationId xmlns:p14="http://schemas.microsoft.com/office/powerpoint/2010/main" val="207702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57200" y="27432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Memperingatkan umatnya supaya berhati-hati ketika berkata-kata</a:t>
            </a:r>
            <a:endParaRPr lang="en-US" sz="4000" b="1" dirty="0">
              <a:ln w="1905"/>
              <a:solidFill>
                <a:schemeClr val="tx2"/>
              </a:solidFill>
              <a:effectLst>
                <a:innerShdw blurRad="69850" dist="43180" dir="5400000">
                  <a:srgbClr val="000000">
                    <a:alpha val="65000"/>
                  </a:srgbClr>
                </a:innerShdw>
              </a:effectLst>
            </a:endParaRPr>
          </a:p>
        </p:txBody>
      </p:sp>
      <p:sp>
        <p:nvSpPr>
          <p:cNvPr id="6" name="Rectangle: Rounded Corners 5">
            <a:extLst>
              <a:ext uri="{FF2B5EF4-FFF2-40B4-BE49-F238E27FC236}">
                <a16:creationId xmlns:a16="http://schemas.microsoft.com/office/drawing/2014/main" id="{D66BF44D-8567-08E5-6C79-C3FCBCD30751}"/>
              </a:ext>
            </a:extLst>
          </p:cNvPr>
          <p:cNvSpPr/>
          <p:nvPr/>
        </p:nvSpPr>
        <p:spPr>
          <a:xfrm>
            <a:off x="1523999" y="1572904"/>
            <a:ext cx="6172200" cy="990600"/>
          </a:xfrm>
          <a:prstGeom prst="roundRect">
            <a:avLst/>
          </a:prstGeom>
          <a:solidFill>
            <a:srgbClr val="92D05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Rasulullah SAW</a:t>
            </a:r>
          </a:p>
        </p:txBody>
      </p:sp>
    </p:spTree>
    <p:extLst>
      <p:ext uri="{BB962C8B-B14F-4D97-AF65-F5344CB8AC3E}">
        <p14:creationId xmlns:p14="http://schemas.microsoft.com/office/powerpoint/2010/main" val="269573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533400" y="3962400"/>
            <a:ext cx="8077199" cy="2800767"/>
          </a:xfrm>
          <a:prstGeom prst="rect">
            <a:avLst/>
          </a:prstGeom>
        </p:spPr>
        <p:txBody>
          <a:bodyPr wrap="square">
            <a:spAutoFit/>
          </a:bodyPr>
          <a:lstStyle/>
          <a:p>
            <a:pPr algn="just"/>
            <a:r>
              <a:rPr lang="en-US" sz="3600" b="1" dirty="0" err="1">
                <a:ln w="1905"/>
                <a:effectLst>
                  <a:innerShdw blurRad="69850" dist="43180" dir="5400000">
                    <a:srgbClr val="000000">
                      <a:alpha val="65000"/>
                    </a:srgbClr>
                  </a:innerShdw>
                </a:effectLst>
              </a:rPr>
              <a:t>Maksudnya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600" b="1" dirty="0">
                <a:ln w="1905"/>
                <a:solidFill>
                  <a:schemeClr val="accent2">
                    <a:lumMod val="75000"/>
                  </a:schemeClr>
                </a:solidFill>
                <a:effectLst>
                  <a:innerShdw blurRad="69850" dist="43180" dir="5400000">
                    <a:srgbClr val="000000">
                      <a:alpha val="65000"/>
                    </a:srgbClr>
                  </a:innerShdw>
                </a:effectLst>
              </a:rPr>
              <a:t>“Sesiapa yang beriman kepada Allah dan Hari Akhirat, maka hendaklah dia berkata baik atau mendiamkan diri sahaja”.</a:t>
            </a:r>
          </a:p>
          <a:p>
            <a:pPr algn="r"/>
            <a:r>
              <a:rPr lang="sv-SE" sz="3200" b="1" dirty="0">
                <a:ln w="1905"/>
                <a:solidFill>
                  <a:schemeClr val="accent2">
                    <a:lumMod val="75000"/>
                  </a:schemeClr>
                </a:solidFill>
                <a:effectLst>
                  <a:innerShdw blurRad="69850" dist="43180" dir="5400000">
                    <a:srgbClr val="000000">
                      <a:alpha val="65000"/>
                    </a:srgbClr>
                  </a:innerShdw>
                </a:effectLst>
              </a:rPr>
              <a:t>(Hadith Riwayat  Al-Bukhari dan Muslim)</a:t>
            </a:r>
          </a:p>
        </p:txBody>
      </p:sp>
      <p:sp>
        <p:nvSpPr>
          <p:cNvPr id="2" name="Snip Diagonal Corner Rectangle 5">
            <a:extLst>
              <a:ext uri="{FF2B5EF4-FFF2-40B4-BE49-F238E27FC236}">
                <a16:creationId xmlns:a16="http://schemas.microsoft.com/office/drawing/2014/main"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Baginda SAW :</a:t>
            </a:r>
          </a:p>
        </p:txBody>
      </p:sp>
      <p:pic>
        <p:nvPicPr>
          <p:cNvPr id="7" name="Picture 6" descr="A picture containing black, darkness&#10;&#10;Description automatically generated">
            <a:extLst>
              <a:ext uri="{FF2B5EF4-FFF2-40B4-BE49-F238E27FC236}">
                <a16:creationId xmlns:a16="http://schemas.microsoft.com/office/drawing/2014/main" id="{3A652795-E577-2E4B-6F4F-F9ACB2ECF4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45" y="1219200"/>
            <a:ext cx="8875308" cy="2851293"/>
          </a:xfrm>
          <a:prstGeom prst="rect">
            <a:avLst/>
          </a:prstGeom>
        </p:spPr>
      </p:pic>
    </p:spTree>
    <p:extLst>
      <p:ext uri="{BB962C8B-B14F-4D97-AF65-F5344CB8AC3E}">
        <p14:creationId xmlns:p14="http://schemas.microsoft.com/office/powerpoint/2010/main" val="231499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A6E456-7216-8046-C1B8-02CC1CA4FB83}"/>
              </a:ext>
            </a:extLst>
          </p:cNvPr>
          <p:cNvSpPr/>
          <p:nvPr/>
        </p:nvSpPr>
        <p:spPr>
          <a:xfrm>
            <a:off x="2324100" y="228600"/>
            <a:ext cx="44958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DENGAN PERKATAAN</a:t>
            </a:r>
          </a:p>
        </p:txBody>
      </p:sp>
      <p:sp>
        <p:nvSpPr>
          <p:cNvPr id="4" name="Rounded Rectangle 7">
            <a:extLst>
              <a:ext uri="{FF2B5EF4-FFF2-40B4-BE49-F238E27FC236}">
                <a16:creationId xmlns:a16="http://schemas.microsoft.com/office/drawing/2014/main" id="{2E6F0238-B174-9238-5832-F7E9087D0E7C}"/>
              </a:ext>
            </a:extLst>
          </p:cNvPr>
          <p:cNvSpPr/>
          <p:nvPr/>
        </p:nvSpPr>
        <p:spPr>
          <a:xfrm>
            <a:off x="419100" y="1752600"/>
            <a:ext cx="8305800" cy="1524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Seseorang manusia boleh menjadi mulia dan terhormat</a:t>
            </a:r>
            <a:endParaRPr lang="en-US" sz="4000" b="1" dirty="0">
              <a:ln w="1905"/>
              <a:solidFill>
                <a:schemeClr val="tx2"/>
              </a:solidFill>
              <a:effectLst>
                <a:innerShdw blurRad="69850" dist="43180" dir="5400000">
                  <a:srgbClr val="000000">
                    <a:alpha val="65000"/>
                  </a:srgbClr>
                </a:innerShdw>
              </a:effectLst>
            </a:endParaRPr>
          </a:p>
        </p:txBody>
      </p:sp>
      <p:sp>
        <p:nvSpPr>
          <p:cNvPr id="2" name="Rounded Rectangle 7">
            <a:extLst>
              <a:ext uri="{FF2B5EF4-FFF2-40B4-BE49-F238E27FC236}">
                <a16:creationId xmlns:a16="http://schemas.microsoft.com/office/drawing/2014/main" id="{DCB17112-B784-FCA3-62D8-ADDE8FDA3C20}"/>
              </a:ext>
            </a:extLst>
          </p:cNvPr>
          <p:cNvSpPr/>
          <p:nvPr/>
        </p:nvSpPr>
        <p:spPr>
          <a:xfrm>
            <a:off x="419099" y="4191000"/>
            <a:ext cx="8305800" cy="20955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4400" b="1" dirty="0" err="1">
                <a:ln w="1905"/>
                <a:solidFill>
                  <a:schemeClr val="tx2"/>
                </a:solidFill>
                <a:effectLst>
                  <a:innerShdw blurRad="69850" dist="43180" dir="5400000">
                    <a:srgbClr val="000000">
                      <a:alpha val="65000"/>
                    </a:srgbClr>
                  </a:innerShdw>
                </a:effectLst>
              </a:rPr>
              <a:t>Boleh</a:t>
            </a:r>
            <a:r>
              <a:rPr lang="es-ES" sz="4400" b="1" dirty="0">
                <a:ln w="1905"/>
                <a:solidFill>
                  <a:schemeClr val="tx2"/>
                </a:solidFill>
                <a:effectLst>
                  <a:innerShdw blurRad="69850" dist="43180" dir="5400000">
                    <a:srgbClr val="000000">
                      <a:alpha val="65000"/>
                    </a:srgbClr>
                  </a:innerShdw>
                </a:effectLst>
              </a:rPr>
              <a:t> </a:t>
            </a:r>
            <a:r>
              <a:rPr lang="es-ES" sz="4400" b="1" dirty="0" err="1">
                <a:ln w="1905"/>
                <a:solidFill>
                  <a:schemeClr val="tx2"/>
                </a:solidFill>
                <a:effectLst>
                  <a:innerShdw blurRad="69850" dist="43180" dir="5400000">
                    <a:srgbClr val="000000">
                      <a:alpha val="65000"/>
                    </a:srgbClr>
                  </a:innerShdw>
                </a:effectLst>
              </a:rPr>
              <a:t>menjadi</a:t>
            </a:r>
            <a:r>
              <a:rPr lang="es-ES" sz="4400" b="1" dirty="0">
                <a:ln w="1905"/>
                <a:solidFill>
                  <a:schemeClr val="tx2"/>
                </a:solidFill>
                <a:effectLst>
                  <a:innerShdw blurRad="69850" dist="43180" dir="5400000">
                    <a:srgbClr val="000000">
                      <a:alpha val="65000"/>
                    </a:srgbClr>
                  </a:innerShdw>
                </a:effectLst>
              </a:rPr>
              <a:t> </a:t>
            </a:r>
            <a:r>
              <a:rPr lang="es-ES" sz="4400" b="1" dirty="0" err="1">
                <a:ln w="1905"/>
                <a:solidFill>
                  <a:schemeClr val="tx2"/>
                </a:solidFill>
                <a:effectLst>
                  <a:innerShdw blurRad="69850" dist="43180" dir="5400000">
                    <a:srgbClr val="000000">
                      <a:alpha val="65000"/>
                    </a:srgbClr>
                  </a:innerShdw>
                </a:effectLst>
              </a:rPr>
              <a:t>hina</a:t>
            </a:r>
            <a:r>
              <a:rPr lang="es-ES" sz="4400" b="1" dirty="0">
                <a:ln w="1905"/>
                <a:solidFill>
                  <a:schemeClr val="tx2"/>
                </a:solidFill>
                <a:effectLst>
                  <a:innerShdw blurRad="69850" dist="43180" dir="5400000">
                    <a:srgbClr val="000000">
                      <a:alpha val="65000"/>
                    </a:srgbClr>
                  </a:innerShdw>
                </a:effectLst>
              </a:rPr>
              <a:t> dan </a:t>
            </a:r>
            <a:r>
              <a:rPr lang="es-ES" sz="4400" b="1" dirty="0" err="1">
                <a:ln w="1905"/>
                <a:solidFill>
                  <a:schemeClr val="tx2"/>
                </a:solidFill>
                <a:effectLst>
                  <a:innerShdw blurRad="69850" dist="43180" dir="5400000">
                    <a:srgbClr val="000000">
                      <a:alpha val="65000"/>
                    </a:srgbClr>
                  </a:innerShdw>
                </a:effectLst>
              </a:rPr>
              <a:t>dibenci</a:t>
            </a:r>
            <a:endParaRPr lang="en-US" sz="4400" b="1" dirty="0">
              <a:ln w="1905"/>
              <a:solidFill>
                <a:schemeClr val="tx2"/>
              </a:solidFill>
              <a:effectLst>
                <a:innerShdw blurRad="69850" dist="43180" dir="5400000">
                  <a:srgbClr val="000000">
                    <a:alpha val="65000"/>
                  </a:srgbClr>
                </a:innerShdw>
              </a:effectLst>
            </a:endParaRPr>
          </a:p>
        </p:txBody>
      </p:sp>
      <p:sp>
        <p:nvSpPr>
          <p:cNvPr id="3" name="Rectangle: Rounded Corners 2">
            <a:extLst>
              <a:ext uri="{FF2B5EF4-FFF2-40B4-BE49-F238E27FC236}">
                <a16:creationId xmlns:a16="http://schemas.microsoft.com/office/drawing/2014/main" id="{4B85DC14-1FE8-ADE2-6649-1908F6DCE98D}"/>
              </a:ext>
            </a:extLst>
          </p:cNvPr>
          <p:cNvSpPr/>
          <p:nvPr/>
        </p:nvSpPr>
        <p:spPr>
          <a:xfrm>
            <a:off x="2324099" y="3429000"/>
            <a:ext cx="4495800" cy="762000"/>
          </a:xfrm>
          <a:prstGeom prst="roundRect">
            <a:avLst/>
          </a:prstGeom>
          <a:solidFill>
            <a:srgbClr val="FF000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Malah</a:t>
            </a:r>
          </a:p>
        </p:txBody>
      </p:sp>
    </p:spTree>
    <p:extLst>
      <p:ext uri="{BB962C8B-B14F-4D97-AF65-F5344CB8AC3E}">
        <p14:creationId xmlns:p14="http://schemas.microsoft.com/office/powerpoint/2010/main" val="3316308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B3D3E2-D880-8AC4-560F-EC28C0E7E43C}"/>
              </a:ext>
            </a:extLst>
          </p:cNvPr>
          <p:cNvSpPr/>
          <p:nvPr/>
        </p:nvSpPr>
        <p:spPr>
          <a:xfrm>
            <a:off x="609600" y="228600"/>
            <a:ext cx="7924800" cy="14478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Seorang pujangga hikmah pernah berkata:</a:t>
            </a:r>
          </a:p>
        </p:txBody>
      </p:sp>
      <p:sp>
        <p:nvSpPr>
          <p:cNvPr id="3" name="Rounded Rectangle 7">
            <a:extLst>
              <a:ext uri="{FF2B5EF4-FFF2-40B4-BE49-F238E27FC236}">
                <a16:creationId xmlns:a16="http://schemas.microsoft.com/office/drawing/2014/main" id="{B085D06A-9FDC-64DF-CBF2-2AC1ACBD69BE}"/>
              </a:ext>
            </a:extLst>
          </p:cNvPr>
          <p:cNvSpPr/>
          <p:nvPr/>
        </p:nvSpPr>
        <p:spPr>
          <a:xfrm>
            <a:off x="419100" y="2590800"/>
            <a:ext cx="8305800" cy="2895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6000" b="1" dirty="0">
                <a:ln w="1905"/>
                <a:solidFill>
                  <a:schemeClr val="tx2"/>
                </a:solidFill>
                <a:effectLst>
                  <a:innerShdw blurRad="69850" dist="43180" dir="5400000">
                    <a:srgbClr val="000000">
                      <a:alpha val="65000"/>
                    </a:srgbClr>
                  </a:innerShdw>
                </a:effectLst>
              </a:rPr>
              <a:t>“Maruah seseorang terletak pada lisannya”</a:t>
            </a:r>
            <a:endParaRPr lang="en-US" sz="6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5224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A6E456-7216-8046-C1B8-02CC1CA4FB83}"/>
              </a:ext>
            </a:extLst>
          </p:cNvPr>
          <p:cNvSpPr/>
          <p:nvPr/>
        </p:nvSpPr>
        <p:spPr>
          <a:xfrm>
            <a:off x="685800" y="381000"/>
            <a:ext cx="77724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Perkataan Yang Baik </a:t>
            </a:r>
          </a:p>
        </p:txBody>
      </p:sp>
      <p:sp>
        <p:nvSpPr>
          <p:cNvPr id="4" name="Rounded Rectangle 7">
            <a:extLst>
              <a:ext uri="{FF2B5EF4-FFF2-40B4-BE49-F238E27FC236}">
                <a16:creationId xmlns:a16="http://schemas.microsoft.com/office/drawing/2014/main" id="{2E6F0238-B174-9238-5832-F7E9087D0E7C}"/>
              </a:ext>
            </a:extLst>
          </p:cNvPr>
          <p:cNvSpPr/>
          <p:nvPr/>
        </p:nvSpPr>
        <p:spPr>
          <a:xfrm>
            <a:off x="419100" y="2514600"/>
            <a:ext cx="8305800" cy="3581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400" b="1" dirty="0">
                <a:ln w="1905"/>
                <a:solidFill>
                  <a:schemeClr val="tx2"/>
                </a:solidFill>
                <a:effectLst>
                  <a:innerShdw blurRad="69850" dist="43180" dir="5400000">
                    <a:srgbClr val="000000">
                      <a:alpha val="65000"/>
                    </a:srgbClr>
                  </a:innerShdw>
                </a:effectLst>
              </a:rPr>
              <a:t>Ciri hamba Allah yang akan meraih kedudukan dan darjat yang tinggi di syurga pada hari Akhirat</a:t>
            </a:r>
            <a:endParaRPr lang="en-US" sz="44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19967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8172" y="4267200"/>
            <a:ext cx="8784962" cy="2246769"/>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2800" b="1" dirty="0">
                <a:ln w="1905"/>
                <a:solidFill>
                  <a:schemeClr val="accent2">
                    <a:lumMod val="75000"/>
                  </a:schemeClr>
                </a:solidFill>
                <a:effectLst>
                  <a:innerShdw blurRad="69850" dist="43180" dir="5400000">
                    <a:srgbClr val="000000">
                      <a:alpha val="65000"/>
                    </a:srgbClr>
                  </a:innerShdw>
                </a:effectLst>
              </a:rPr>
              <a:t>Dan hamba-hamba Allah </a:t>
            </a:r>
            <a:r>
              <a:rPr lang="en-US" sz="2800" b="1" dirty="0" err="1">
                <a:ln w="1905"/>
                <a:solidFill>
                  <a:schemeClr val="accent2">
                    <a:lumMod val="75000"/>
                  </a:schemeClr>
                </a:solidFill>
                <a:effectLst>
                  <a:innerShdw blurRad="69850" dist="43180" dir="5400000">
                    <a:srgbClr val="000000">
                      <a:alpha val="65000"/>
                    </a:srgbClr>
                  </a:innerShdw>
                </a:effectLst>
              </a:rPr>
              <a:t>ar-Rahmaan</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ialah</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mereka</a:t>
            </a:r>
            <a:r>
              <a:rPr lang="en-US" sz="2800" b="1" dirty="0">
                <a:ln w="1905"/>
                <a:solidFill>
                  <a:schemeClr val="accent2">
                    <a:lumMod val="75000"/>
                  </a:schemeClr>
                </a:solidFill>
                <a:effectLst>
                  <a:innerShdw blurRad="69850" dist="43180" dir="5400000">
                    <a:srgbClr val="000000">
                      <a:alpha val="65000"/>
                    </a:srgbClr>
                  </a:innerShdw>
                </a:effectLst>
              </a:rPr>
              <a:t> yang </a:t>
            </a:r>
            <a:r>
              <a:rPr lang="en-US" sz="2800" b="1" dirty="0" err="1">
                <a:ln w="1905"/>
                <a:solidFill>
                  <a:schemeClr val="accent2">
                    <a:lumMod val="75000"/>
                  </a:schemeClr>
                </a:solidFill>
                <a:effectLst>
                  <a:innerShdw blurRad="69850" dist="43180" dir="5400000">
                    <a:srgbClr val="000000">
                      <a:alpha val="65000"/>
                    </a:srgbClr>
                  </a:innerShdw>
                </a:effectLst>
              </a:rPr>
              <a:t>berjalan</a:t>
            </a:r>
            <a:r>
              <a:rPr lang="en-US" sz="2800" b="1" dirty="0">
                <a:ln w="1905"/>
                <a:solidFill>
                  <a:schemeClr val="accent2">
                    <a:lumMod val="75000"/>
                  </a:schemeClr>
                </a:solidFill>
                <a:effectLst>
                  <a:innerShdw blurRad="69850" dist="43180" dir="5400000">
                    <a:srgbClr val="000000">
                      <a:alpha val="65000"/>
                    </a:srgbClr>
                  </a:innerShdw>
                </a:effectLst>
              </a:rPr>
              <a:t> di </a:t>
            </a:r>
            <a:r>
              <a:rPr lang="en-US" sz="2800" b="1" dirty="0" err="1">
                <a:ln w="1905"/>
                <a:solidFill>
                  <a:schemeClr val="accent2">
                    <a:lumMod val="75000"/>
                  </a:schemeClr>
                </a:solidFill>
                <a:effectLst>
                  <a:innerShdw blurRad="69850" dist="43180" dir="5400000">
                    <a:srgbClr val="000000">
                      <a:alpha val="65000"/>
                    </a:srgbClr>
                  </a:innerShdw>
                </a:effectLst>
              </a:rPr>
              <a:t>bumi</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dengan</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sopan-santun</a:t>
            </a:r>
            <a:r>
              <a:rPr lang="en-US" sz="2800" b="1" dirty="0">
                <a:ln w="1905"/>
                <a:solidFill>
                  <a:schemeClr val="accent2">
                    <a:lumMod val="75000"/>
                  </a:schemeClr>
                </a:solidFill>
                <a:effectLst>
                  <a:innerShdw blurRad="69850" dist="43180" dir="5400000">
                    <a:srgbClr val="000000">
                      <a:alpha val="65000"/>
                    </a:srgbClr>
                  </a:innerShdw>
                </a:effectLst>
              </a:rPr>
              <a:t>, dan </a:t>
            </a:r>
            <a:r>
              <a:rPr lang="en-US" sz="2800" b="1" dirty="0" err="1">
                <a:ln w="1905"/>
                <a:solidFill>
                  <a:schemeClr val="accent2">
                    <a:lumMod val="75000"/>
                  </a:schemeClr>
                </a:solidFill>
                <a:effectLst>
                  <a:innerShdw blurRad="69850" dist="43180" dir="5400000">
                    <a:srgbClr val="000000">
                      <a:alpha val="65000"/>
                    </a:srgbClr>
                  </a:innerShdw>
                </a:effectLst>
              </a:rPr>
              <a:t>apabila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bercakap</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kepada</a:t>
            </a:r>
            <a:r>
              <a:rPr lang="en-US" sz="2800" b="1" dirty="0">
                <a:ln w="1905"/>
                <a:solidFill>
                  <a:schemeClr val="accent2">
                    <a:lumMod val="75000"/>
                  </a:schemeClr>
                </a:solidFill>
                <a:effectLst>
                  <a:innerShdw blurRad="69850" dist="43180" dir="5400000">
                    <a:srgbClr val="000000">
                      <a:alpha val="65000"/>
                    </a:srgbClr>
                  </a:innerShdw>
                </a:effectLst>
              </a:rPr>
              <a:t> orang yang </a:t>
            </a:r>
            <a:r>
              <a:rPr lang="en-US" sz="2800" b="1" dirty="0" err="1">
                <a:ln w="1905"/>
                <a:solidFill>
                  <a:schemeClr val="accent2">
                    <a:lumMod val="75000"/>
                  </a:schemeClr>
                </a:solidFill>
                <a:effectLst>
                  <a:innerShdw blurRad="69850" dist="43180" dir="5400000">
                    <a:srgbClr val="000000">
                      <a:alpha val="65000"/>
                    </a:srgbClr>
                  </a:innerShdw>
                </a:effectLst>
              </a:rPr>
              <a:t>jahil</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mereka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menjawab</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dengan</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perkataan</a:t>
            </a:r>
            <a:r>
              <a:rPr lang="en-US" sz="2800" b="1" dirty="0">
                <a:ln w="1905"/>
                <a:solidFill>
                  <a:schemeClr val="accent2">
                    <a:lumMod val="75000"/>
                  </a:schemeClr>
                </a:solidFill>
                <a:effectLst>
                  <a:innerShdw blurRad="69850" dist="43180" dir="5400000">
                    <a:srgbClr val="000000">
                      <a:alpha val="65000"/>
                    </a:srgbClr>
                  </a:innerShdw>
                </a:effectLst>
              </a:rPr>
              <a:t> yang </a:t>
            </a:r>
            <a:r>
              <a:rPr lang="en-US" sz="2800" b="1" dirty="0" err="1">
                <a:ln w="1905"/>
                <a:solidFill>
                  <a:schemeClr val="accent2">
                    <a:lumMod val="75000"/>
                  </a:schemeClr>
                </a:solidFill>
                <a:effectLst>
                  <a:innerShdw blurRad="69850" dist="43180" dir="5400000">
                    <a:srgbClr val="000000">
                      <a:alpha val="65000"/>
                    </a:srgbClr>
                  </a:innerShdw>
                </a:effectLst>
              </a:rPr>
              <a:t>selamat</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dari</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perkara</a:t>
            </a:r>
            <a:r>
              <a:rPr lang="en-US" sz="2800" b="1" dirty="0">
                <a:ln w="1905"/>
                <a:solidFill>
                  <a:schemeClr val="accent2">
                    <a:lumMod val="75000"/>
                  </a:schemeClr>
                </a:solidFill>
                <a:effectLst>
                  <a:innerShdw blurRad="69850" dist="43180" dir="5400000">
                    <a:srgbClr val="000000">
                      <a:alpha val="65000"/>
                    </a:srgbClr>
                  </a:innerShdw>
                </a:effectLst>
              </a:rPr>
              <a:t> yang </a:t>
            </a:r>
            <a:r>
              <a:rPr lang="en-US" sz="2800" b="1" dirty="0" err="1">
                <a:ln w="1905"/>
                <a:solidFill>
                  <a:schemeClr val="accent2">
                    <a:lumMod val="75000"/>
                  </a:schemeClr>
                </a:solidFill>
                <a:effectLst>
                  <a:innerShdw blurRad="69850" dist="43180" dir="5400000">
                    <a:srgbClr val="000000">
                      <a:alpha val="65000"/>
                    </a:srgbClr>
                  </a:innerShdw>
                </a:effectLst>
              </a:rPr>
              <a:t>tidak</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diingini</a:t>
            </a:r>
            <a:r>
              <a:rPr lang="en-US" sz="2800" b="1" dirty="0">
                <a:ln w="1905"/>
                <a:solidFill>
                  <a:schemeClr val="accent2">
                    <a:lumMod val="75000"/>
                  </a:schemeClr>
                </a:solidFill>
                <a:effectLst>
                  <a:innerShdw blurRad="69850" dist="43180" dir="5400000">
                    <a:srgbClr val="000000">
                      <a:alpha val="65000"/>
                    </a:srgbClr>
                  </a:innerShdw>
                </a:effectLst>
              </a:rPr>
              <a:t>.</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Al-Furqan, ayat 63:</a:t>
            </a:r>
          </a:p>
        </p:txBody>
      </p:sp>
      <p:pic>
        <p:nvPicPr>
          <p:cNvPr id="7" name="Picture 6" descr="A picture containing black, darkness&#10;&#10;Description automatically generated">
            <a:extLst>
              <a:ext uri="{FF2B5EF4-FFF2-40B4-BE49-F238E27FC236}">
                <a16:creationId xmlns:a16="http://schemas.microsoft.com/office/drawing/2014/main" id="{907FD944-744B-B160-7FD7-8B93BDA0FD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4" y="1238813"/>
            <a:ext cx="9049877" cy="2851293"/>
          </a:xfrm>
          <a:prstGeom prst="rect">
            <a:avLst/>
          </a:prstGeom>
        </p:spPr>
      </p:pic>
    </p:spTree>
    <p:extLst>
      <p:ext uri="{BB962C8B-B14F-4D97-AF65-F5344CB8AC3E}">
        <p14:creationId xmlns:p14="http://schemas.microsoft.com/office/powerpoint/2010/main" val="1214143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A6E456-7216-8046-C1B8-02CC1CA4FB83}"/>
              </a:ext>
            </a:extLst>
          </p:cNvPr>
          <p:cNvSpPr/>
          <p:nvPr/>
        </p:nvSpPr>
        <p:spPr>
          <a:xfrm>
            <a:off x="685800" y="381000"/>
            <a:ext cx="77724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Perkataan Yang Baik </a:t>
            </a:r>
          </a:p>
        </p:txBody>
      </p:sp>
      <p:sp>
        <p:nvSpPr>
          <p:cNvPr id="4" name="Rounded Rectangle 7">
            <a:extLst>
              <a:ext uri="{FF2B5EF4-FFF2-40B4-BE49-F238E27FC236}">
                <a16:creationId xmlns:a16="http://schemas.microsoft.com/office/drawing/2014/main" id="{2E6F0238-B174-9238-5832-F7E9087D0E7C}"/>
              </a:ext>
            </a:extLst>
          </p:cNvPr>
          <p:cNvSpPr/>
          <p:nvPr/>
        </p:nvSpPr>
        <p:spPr>
          <a:xfrm>
            <a:off x="419100" y="2514600"/>
            <a:ext cx="8305800" cy="3581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400" b="1" dirty="0">
                <a:ln w="1905"/>
                <a:solidFill>
                  <a:schemeClr val="tx2"/>
                </a:solidFill>
                <a:effectLst>
                  <a:innerShdw blurRad="69850" dist="43180" dir="5400000">
                    <a:srgbClr val="000000">
                      <a:alpha val="65000"/>
                    </a:srgbClr>
                  </a:innerShdw>
                </a:effectLst>
              </a:rPr>
              <a:t>Ia turut menjadi pelindung daripada azab neraka</a:t>
            </a:r>
            <a:endParaRPr lang="en-US" sz="44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6577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1676400"/>
            <a:ext cx="8784962" cy="4401205"/>
          </a:xfrm>
          <a:prstGeom prst="rect">
            <a:avLst/>
          </a:prstGeom>
        </p:spPr>
        <p:txBody>
          <a:bodyPr wrap="square">
            <a:spAutoFit/>
          </a:bodyPr>
          <a:lstStyle/>
          <a:p>
            <a:pPr algn="ctr"/>
            <a:r>
              <a:rPr lang="sv-SE" sz="4000" b="1" dirty="0">
                <a:ln w="1905"/>
                <a:solidFill>
                  <a:schemeClr val="accent2">
                    <a:lumMod val="75000"/>
                  </a:schemeClr>
                </a:solidFill>
                <a:effectLst>
                  <a:innerShdw blurRad="69850" dist="43180" dir="5400000">
                    <a:srgbClr val="000000">
                      <a:alpha val="65000"/>
                    </a:srgbClr>
                  </a:innerShdw>
                </a:effectLst>
              </a:rPr>
              <a:t>“Peliharalah diri kamu sekalian daripada api neraka walaupun dengan hanya memberikan sebiji kurma. Jika sesiapa tidak mampu, maka hendaklah dia menggantinya dengan perkataan yang baik”.</a:t>
            </a:r>
          </a:p>
          <a:p>
            <a:pPr algn="ctr"/>
            <a:r>
              <a:rPr lang="sv-SE" sz="4000" b="1" dirty="0">
                <a:ln w="1905"/>
                <a:solidFill>
                  <a:schemeClr val="accent2">
                    <a:lumMod val="75000"/>
                  </a:schemeClr>
                </a:solidFill>
                <a:effectLst>
                  <a:innerShdw blurRad="69850" dist="43180" dir="5400000">
                    <a:srgbClr val="000000">
                      <a:alpha val="65000"/>
                    </a:srgbClr>
                  </a:innerShdw>
                </a:effectLst>
              </a:rPr>
              <a:t>(Hadith Riwayat Al-Bukhari dan Muslim)</a:t>
            </a:r>
          </a:p>
        </p:txBody>
      </p:sp>
      <p:sp>
        <p:nvSpPr>
          <p:cNvPr id="2" name="Snip Diagonal Corner Rectangle 5">
            <a:extLst>
              <a:ext uri="{FF2B5EF4-FFF2-40B4-BE49-F238E27FC236}">
                <a16:creationId xmlns:a16="http://schemas.microsoft.com/office/drawing/2014/main"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Baginda SAW bermaksud :</a:t>
            </a:r>
          </a:p>
        </p:txBody>
      </p:sp>
    </p:spTree>
    <p:extLst>
      <p:ext uri="{BB962C8B-B14F-4D97-AF65-F5344CB8AC3E}">
        <p14:creationId xmlns:p14="http://schemas.microsoft.com/office/powerpoint/2010/main" val="2416574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39420" y="1818640"/>
            <a:ext cx="8305800" cy="41249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Membaca al-Qur’an, berzikir, berdoa, nasihat-menasihati, berkata benar, menyampaikan ilmu, menyeru manusia pada mentaati segala perintah Allah swt dan mencegah segala kemungkaran</a:t>
            </a:r>
            <a:endParaRPr lang="en-US" sz="4000" b="1" dirty="0">
              <a:ln w="1905"/>
              <a:solidFill>
                <a:schemeClr val="tx2"/>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id="{15B3D3E2-D880-8AC4-560F-EC28C0E7E43C}"/>
              </a:ext>
            </a:extLst>
          </p:cNvPr>
          <p:cNvSpPr/>
          <p:nvPr/>
        </p:nvSpPr>
        <p:spPr>
          <a:xfrm>
            <a:off x="914400" y="228600"/>
            <a:ext cx="7315200" cy="13716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TUJUAN DICIPTAKAN LIDAH</a:t>
            </a:r>
          </a:p>
        </p:txBody>
      </p:sp>
    </p:spTree>
    <p:extLst>
      <p:ext uri="{BB962C8B-B14F-4D97-AF65-F5344CB8AC3E}">
        <p14:creationId xmlns:p14="http://schemas.microsoft.com/office/powerpoint/2010/main" val="324301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1295400"/>
            <a:ext cx="8305800" cy="487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Dari tujuan yang salah dan perkara buruk atau munkar seperti berkata bohong, mengumpat, berkata keji, kata-kata kesat, maki hamun, mengadu domba, mengapikan permusuhan dan pelbagai kejahatan lidah yang lain</a:t>
            </a:r>
            <a:endParaRPr lang="en-US" sz="4000" b="1" dirty="0">
              <a:ln w="1905"/>
              <a:solidFill>
                <a:schemeClr val="tx2"/>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id="{15B3D3E2-D880-8AC4-560F-EC28C0E7E43C}"/>
              </a:ext>
            </a:extLst>
          </p:cNvPr>
          <p:cNvSpPr/>
          <p:nvPr/>
        </p:nvSpPr>
        <p:spPr>
          <a:xfrm>
            <a:off x="419100" y="76200"/>
            <a:ext cx="8305800" cy="131572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Hendaklah Memelihara Lidah </a:t>
            </a:r>
            <a:endParaRPr lang="fi-FI" sz="4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4520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8172" y="4419600"/>
            <a:ext cx="8784962" cy="2308324"/>
          </a:xfrm>
          <a:prstGeom prst="rect">
            <a:avLst/>
          </a:prstGeom>
        </p:spPr>
        <p:txBody>
          <a:bodyPr wrap="square">
            <a:spAutoFit/>
          </a:bodyPr>
          <a:lstStyle/>
          <a:p>
            <a:pPr algn="just"/>
            <a:r>
              <a:rPr lang="en-US" sz="3600" b="1" dirty="0" err="1">
                <a:ln w="1905"/>
                <a:effectLst>
                  <a:innerShdw blurRad="69850" dist="43180" dir="5400000">
                    <a:srgbClr val="000000">
                      <a:alpha val="65000"/>
                    </a:srgbClr>
                  </a:innerShdw>
                </a:effectLst>
              </a:rPr>
              <a:t>Maksudnya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600" b="1" dirty="0" err="1">
                <a:ln w="1905"/>
                <a:solidFill>
                  <a:schemeClr val="accent2">
                    <a:lumMod val="75000"/>
                  </a:schemeClr>
                </a:solidFill>
                <a:effectLst>
                  <a:innerShdw blurRad="69850" dist="43180" dir="5400000">
                    <a:srgbClr val="000000">
                      <a:alpha val="65000"/>
                    </a:srgbClr>
                  </a:innerShdw>
                </a:effectLst>
              </a:rPr>
              <a:t>Tidak</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ada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sebarang</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perkataan</a:t>
            </a:r>
            <a:r>
              <a:rPr lang="en-US" sz="3600" b="1" dirty="0">
                <a:ln w="1905"/>
                <a:solidFill>
                  <a:schemeClr val="accent2">
                    <a:lumMod val="75000"/>
                  </a:schemeClr>
                </a:solidFill>
                <a:effectLst>
                  <a:innerShdw blurRad="69850" dist="43180" dir="5400000">
                    <a:srgbClr val="000000">
                      <a:alpha val="65000"/>
                    </a:srgbClr>
                  </a:innerShdw>
                </a:effectLst>
              </a:rPr>
              <a:t> yang </a:t>
            </a:r>
            <a:r>
              <a:rPr lang="en-US" sz="3600" b="1" dirty="0" err="1">
                <a:ln w="1905"/>
                <a:solidFill>
                  <a:schemeClr val="accent2">
                    <a:lumMod val="75000"/>
                  </a:schemeClr>
                </a:solidFill>
                <a:effectLst>
                  <a:innerShdw blurRad="69850" dist="43180" dir="5400000">
                    <a:srgbClr val="000000">
                      <a:alpha val="65000"/>
                    </a:srgbClr>
                  </a:innerShdw>
                </a:effectLst>
              </a:rPr>
              <a:t>dilafazkannya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melainkan</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ada</a:t>
            </a:r>
            <a:r>
              <a:rPr lang="en-US" sz="3600" b="1" dirty="0">
                <a:ln w="1905"/>
                <a:solidFill>
                  <a:schemeClr val="accent2">
                    <a:lumMod val="75000"/>
                  </a:schemeClr>
                </a:solidFill>
                <a:effectLst>
                  <a:innerShdw blurRad="69850" dist="43180" dir="5400000">
                    <a:srgbClr val="000000">
                      <a:alpha val="65000"/>
                    </a:srgbClr>
                  </a:innerShdw>
                </a:effectLst>
              </a:rPr>
              <a:t> di </a:t>
            </a:r>
            <a:r>
              <a:rPr lang="en-US" sz="3600" b="1" dirty="0" err="1">
                <a:ln w="1905"/>
                <a:solidFill>
                  <a:schemeClr val="accent2">
                    <a:lumMod val="75000"/>
                  </a:schemeClr>
                </a:solidFill>
                <a:effectLst>
                  <a:innerShdw blurRad="69850" dist="43180" dir="5400000">
                    <a:srgbClr val="000000">
                      <a:alpha val="65000"/>
                    </a:srgbClr>
                  </a:innerShdw>
                </a:effectLst>
              </a:rPr>
              <a:t>sisinya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malaikat</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pengawas</a:t>
            </a:r>
            <a:r>
              <a:rPr lang="en-US" sz="3600" b="1" dirty="0">
                <a:ln w="1905"/>
                <a:solidFill>
                  <a:schemeClr val="accent2">
                    <a:lumMod val="75000"/>
                  </a:schemeClr>
                </a:solidFill>
                <a:effectLst>
                  <a:innerShdw blurRad="69850" dist="43180" dir="5400000">
                    <a:srgbClr val="000000">
                      <a:alpha val="65000"/>
                    </a:srgbClr>
                  </a:innerShdw>
                </a:effectLst>
              </a:rPr>
              <a:t> yang </a:t>
            </a:r>
            <a:r>
              <a:rPr lang="en-US" sz="3600" b="1" dirty="0" err="1">
                <a:ln w="1905"/>
                <a:solidFill>
                  <a:schemeClr val="accent2">
                    <a:lumMod val="75000"/>
                  </a:schemeClr>
                </a:solidFill>
                <a:effectLst>
                  <a:innerShdw blurRad="69850" dist="43180" dir="5400000">
                    <a:srgbClr val="000000">
                      <a:alpha val="65000"/>
                    </a:srgbClr>
                  </a:innerShdw>
                </a:effectLst>
              </a:rPr>
              <a:t>sentiasa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sedia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menerima</a:t>
            </a:r>
            <a:r>
              <a:rPr lang="en-US" sz="3600" b="1" dirty="0">
                <a:ln w="1905"/>
                <a:solidFill>
                  <a:schemeClr val="accent2">
                    <a:lumMod val="75000"/>
                  </a:schemeClr>
                </a:solidFill>
                <a:effectLst>
                  <a:innerShdw blurRad="69850" dist="43180" dir="5400000">
                    <a:srgbClr val="000000">
                      <a:alpha val="65000"/>
                    </a:srgbClr>
                  </a:innerShdw>
                </a:effectLst>
              </a:rPr>
              <a:t> dan </a:t>
            </a:r>
            <a:r>
              <a:rPr lang="en-US" sz="3600" b="1" dirty="0" err="1">
                <a:ln w="1905"/>
                <a:solidFill>
                  <a:schemeClr val="accent2">
                    <a:lumMod val="75000"/>
                  </a:schemeClr>
                </a:solidFill>
                <a:effectLst>
                  <a:innerShdw blurRad="69850" dist="43180" dir="5400000">
                    <a:srgbClr val="000000">
                      <a:alpha val="65000"/>
                    </a:srgbClr>
                  </a:innerShdw>
                </a:effectLst>
              </a:rPr>
              <a:t>menulisnya</a:t>
            </a:r>
            <a:r>
              <a:rPr lang="en-US" sz="3600" b="1" dirty="0">
                <a:ln w="1905"/>
                <a:solidFill>
                  <a:schemeClr val="accent2">
                    <a:lumMod val="75000"/>
                  </a:schemeClr>
                </a:solidFill>
                <a:effectLst>
                  <a:innerShdw blurRad="69850" dist="43180" dir="5400000">
                    <a:srgbClr val="000000">
                      <a:alpha val="65000"/>
                    </a:srgbClr>
                  </a:innerShdw>
                </a:effectLst>
              </a:rPr>
              <a:t>.</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Qaaf ayat 18:</a:t>
            </a:r>
          </a:p>
        </p:txBody>
      </p:sp>
      <p:pic>
        <p:nvPicPr>
          <p:cNvPr id="8" name="Picture 7" descr="A picture containing black, darkness&#10;&#10;Description automatically generated">
            <a:extLst>
              <a:ext uri="{FF2B5EF4-FFF2-40B4-BE49-F238E27FC236}">
                <a16:creationId xmlns:a16="http://schemas.microsoft.com/office/drawing/2014/main" id="{7DA43812-4CC5-3BA0-F2B4-6C7A2B200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288" y="1939859"/>
            <a:ext cx="8434729" cy="1601601"/>
          </a:xfrm>
          <a:prstGeom prst="rect">
            <a:avLst/>
          </a:prstGeom>
        </p:spPr>
      </p:pic>
    </p:spTree>
    <p:extLst>
      <p:ext uri="{BB962C8B-B14F-4D97-AF65-F5344CB8AC3E}">
        <p14:creationId xmlns:p14="http://schemas.microsoft.com/office/powerpoint/2010/main" val="1529061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EC6E8E9-F0C3-62D7-8FA8-AF3A632DF25B}"/>
              </a:ext>
            </a:extLst>
          </p:cNvPr>
          <p:cNvSpPr/>
          <p:nvPr/>
        </p:nvSpPr>
        <p:spPr>
          <a:xfrm>
            <a:off x="304800" y="228600"/>
            <a:ext cx="8534400" cy="1219200"/>
          </a:xfrm>
          <a:prstGeom prst="roundRect">
            <a:avLst/>
          </a:prstGeom>
          <a:solidFill>
            <a:schemeClr val="tx2">
              <a:lumMod val="60000"/>
              <a:lumOff val="40000"/>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tx1"/>
                  </a:solidFill>
                </a:ln>
                <a:solidFill>
                  <a:schemeClr val="bg1"/>
                </a:solidFill>
                <a:effectLst>
                  <a:outerShdw blurRad="38100" dist="19050" dir="2700000" algn="tl" rotWithShape="0">
                    <a:schemeClr val="dk1">
                      <a:alpha val="40000"/>
                    </a:schemeClr>
                  </a:outerShdw>
                </a:effectLst>
                <a:latin typeface="Arial Black" pitchFamily="34" charset="0"/>
              </a:rPr>
              <a:t>Di Zaman Era Teknologi Maklumat Ini </a:t>
            </a:r>
          </a:p>
        </p:txBody>
      </p:sp>
      <p:sp>
        <p:nvSpPr>
          <p:cNvPr id="3" name="Rounded Rectangle 7">
            <a:extLst>
              <a:ext uri="{FF2B5EF4-FFF2-40B4-BE49-F238E27FC236}">
                <a16:creationId xmlns:a16="http://schemas.microsoft.com/office/drawing/2014/main" id="{91846A68-FBA3-E105-0A7A-EB80E0A553AB}"/>
              </a:ext>
            </a:extLst>
          </p:cNvPr>
          <p:cNvSpPr/>
          <p:nvPr/>
        </p:nvSpPr>
        <p:spPr>
          <a:xfrm>
            <a:off x="419100" y="2209800"/>
            <a:ext cx="8305800" cy="3124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800" b="1" dirty="0">
                <a:ln w="1905"/>
                <a:solidFill>
                  <a:schemeClr val="tx2"/>
                </a:solidFill>
                <a:effectLst>
                  <a:innerShdw blurRad="69850" dist="43180" dir="5400000">
                    <a:srgbClr val="000000">
                      <a:alpha val="65000"/>
                    </a:srgbClr>
                  </a:innerShdw>
                </a:effectLst>
              </a:rPr>
              <a:t>Kata-kata boleh disebarkan atau ditularkan melalui media massa dan media baru</a:t>
            </a:r>
            <a:endParaRPr lang="en-US" sz="48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62973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8172" y="4191000"/>
            <a:ext cx="8784962" cy="2554545"/>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200" b="1" dirty="0">
                <a:ln w="1905"/>
                <a:solidFill>
                  <a:schemeClr val="accent2">
                    <a:lumMod val="75000"/>
                  </a:schemeClr>
                </a:solidFill>
                <a:effectLst>
                  <a:innerShdw blurRad="69850" dist="43180" dir="5400000">
                    <a:srgbClr val="000000">
                      <a:alpha val="65000"/>
                    </a:srgbClr>
                  </a:innerShdw>
                </a:effectLst>
              </a:rPr>
              <a:t>Dan orang yang </a:t>
            </a:r>
            <a:r>
              <a:rPr lang="en-US" sz="3200" b="1" dirty="0" err="1">
                <a:ln w="1905"/>
                <a:solidFill>
                  <a:schemeClr val="accent2">
                    <a:lumMod val="75000"/>
                  </a:schemeClr>
                </a:solidFill>
                <a:effectLst>
                  <a:innerShdw blurRad="69850" dist="43180" dir="5400000">
                    <a:srgbClr val="000000">
                      <a:alpha val="65000"/>
                    </a:srgbClr>
                  </a:innerShdw>
                </a:effectLst>
              </a:rPr>
              <a:t>menyakiti</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lelaki</a:t>
            </a:r>
            <a:r>
              <a:rPr lang="en-US" sz="3200" b="1" dirty="0">
                <a:ln w="1905"/>
                <a:solidFill>
                  <a:schemeClr val="accent2">
                    <a:lumMod val="75000"/>
                  </a:schemeClr>
                </a:solidFill>
                <a:effectLst>
                  <a:innerShdw blurRad="69850" dist="43180" dir="5400000">
                    <a:srgbClr val="000000">
                      <a:alpha val="65000"/>
                    </a:srgbClr>
                  </a:innerShdw>
                </a:effectLst>
              </a:rPr>
              <a:t> dan </a:t>
            </a:r>
            <a:r>
              <a:rPr lang="en-US" sz="3200" b="1" dirty="0" err="1">
                <a:ln w="1905"/>
                <a:solidFill>
                  <a:schemeClr val="accent2">
                    <a:lumMod val="75000"/>
                  </a:schemeClr>
                </a:solidFill>
                <a:effectLst>
                  <a:innerShdw blurRad="69850" dist="43180" dir="5400000">
                    <a:srgbClr val="000000">
                      <a:alpha val="65000"/>
                    </a:srgbClr>
                  </a:innerShdw>
                </a:effectLst>
              </a:rPr>
              <a:t>perempuan</a:t>
            </a:r>
            <a:r>
              <a:rPr lang="en-US" sz="3200" b="1" dirty="0">
                <a:ln w="1905"/>
                <a:solidFill>
                  <a:schemeClr val="accent2">
                    <a:lumMod val="75000"/>
                  </a:schemeClr>
                </a:solidFill>
                <a:effectLst>
                  <a:innerShdw blurRad="69850" dist="43180" dir="5400000">
                    <a:srgbClr val="000000">
                      <a:alpha val="65000"/>
                    </a:srgbClr>
                  </a:innerShdw>
                </a:effectLst>
              </a:rPr>
              <a:t> yang </a:t>
            </a:r>
            <a:r>
              <a:rPr lang="en-US" sz="3200" b="1" dirty="0" err="1">
                <a:ln w="1905"/>
                <a:solidFill>
                  <a:schemeClr val="accent2">
                    <a:lumMod val="75000"/>
                  </a:schemeClr>
                </a:solidFill>
                <a:effectLst>
                  <a:innerShdw blurRad="69850" dist="43180" dir="5400000">
                    <a:srgbClr val="000000">
                      <a:alpha val="65000"/>
                    </a:srgbClr>
                  </a:innerShdw>
                </a:effectLst>
              </a:rPr>
              <a:t>beriman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dengan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perbuatan</a:t>
            </a:r>
            <a:r>
              <a:rPr lang="en-US" sz="3200" b="1" dirty="0">
                <a:ln w="1905"/>
                <a:solidFill>
                  <a:schemeClr val="accent2">
                    <a:lumMod val="75000"/>
                  </a:schemeClr>
                </a:solidFill>
                <a:effectLst>
                  <a:innerShdw blurRad="69850" dist="43180" dir="5400000">
                    <a:srgbClr val="000000">
                      <a:alpha val="65000"/>
                    </a:srgbClr>
                  </a:innerShdw>
                </a:effectLst>
              </a:rPr>
              <a:t> yang </a:t>
            </a:r>
            <a:r>
              <a:rPr lang="en-US" sz="3200" b="1" dirty="0" err="1">
                <a:ln w="1905"/>
                <a:solidFill>
                  <a:schemeClr val="accent2">
                    <a:lumMod val="75000"/>
                  </a:schemeClr>
                </a:solidFill>
                <a:effectLst>
                  <a:innerShdw blurRad="69850" dist="43180" dir="5400000">
                    <a:srgbClr val="000000">
                      <a:alpha val="65000"/>
                    </a:srgbClr>
                  </a:innerShdw>
                </a:effectLst>
              </a:rPr>
              <a:t>tidak</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mereka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lakukan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maka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sesungguhnya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mereka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telah</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memikul</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kesalahan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menuduh</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secara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dusta</a:t>
            </a:r>
            <a:r>
              <a:rPr lang="en-US" sz="3200" b="1" dirty="0">
                <a:ln w="1905"/>
                <a:solidFill>
                  <a:schemeClr val="accent2">
                    <a:lumMod val="75000"/>
                  </a:schemeClr>
                </a:solidFill>
                <a:effectLst>
                  <a:innerShdw blurRad="69850" dist="43180" dir="5400000">
                    <a:srgbClr val="000000">
                      <a:alpha val="65000"/>
                    </a:srgbClr>
                  </a:innerShdw>
                </a:effectLst>
              </a:rPr>
              <a:t>, dan </a:t>
            </a:r>
            <a:r>
              <a:rPr lang="en-US" sz="3200" b="1" dirty="0" err="1">
                <a:ln w="1905"/>
                <a:solidFill>
                  <a:schemeClr val="accent2">
                    <a:lumMod val="75000"/>
                  </a:schemeClr>
                </a:solidFill>
                <a:effectLst>
                  <a:innerShdw blurRad="69850" dist="43180" dir="5400000">
                    <a:srgbClr val="000000">
                      <a:alpha val="65000"/>
                    </a:srgbClr>
                  </a:innerShdw>
                </a:effectLst>
              </a:rPr>
              <a:t>berbuat</a:t>
            </a:r>
            <a:r>
              <a:rPr lang="en-US" sz="3200" b="1" dirty="0">
                <a:ln w="1905"/>
                <a:solidFill>
                  <a:schemeClr val="accent2">
                    <a:lumMod val="75000"/>
                  </a:schemeClr>
                </a:solidFill>
                <a:effectLst>
                  <a:innerShdw blurRad="69850" dist="43180" dir="5400000">
                    <a:srgbClr val="000000">
                      <a:alpha val="65000"/>
                    </a:srgbClr>
                  </a:innerShdw>
                </a:effectLst>
              </a:rPr>
              <a:t> dosa yang </a:t>
            </a:r>
            <a:r>
              <a:rPr lang="en-US" sz="3200" b="1" dirty="0" err="1">
                <a:ln w="1905"/>
                <a:solidFill>
                  <a:schemeClr val="accent2">
                    <a:lumMod val="75000"/>
                  </a:schemeClr>
                </a:solidFill>
                <a:effectLst>
                  <a:innerShdw blurRad="69850" dist="43180" dir="5400000">
                    <a:srgbClr val="000000">
                      <a:alpha val="65000"/>
                    </a:srgbClr>
                  </a:innerShdw>
                </a:effectLst>
              </a:rPr>
              <a:t>amat</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nyata</a:t>
            </a:r>
            <a:r>
              <a:rPr lang="en-US" sz="3200" b="1" dirty="0">
                <a:ln w="1905"/>
                <a:solidFill>
                  <a:schemeClr val="accent2">
                    <a:lumMod val="75000"/>
                  </a:schemeClr>
                </a:solidFill>
                <a:effectLst>
                  <a:innerShdw blurRad="69850" dist="43180" dir="5400000">
                    <a:srgbClr val="000000">
                      <a:alpha val="65000"/>
                    </a:srgbClr>
                  </a:innerShdw>
                </a:effectLst>
              </a:rPr>
              <a:t>. </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Ancaman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Al-Ahzab ayat: 58:</a:t>
            </a:r>
          </a:p>
        </p:txBody>
      </p:sp>
      <p:pic>
        <p:nvPicPr>
          <p:cNvPr id="8" name="Picture 7" descr="A picture containing black, darkness&#10;&#10;Description automatically generated">
            <a:extLst>
              <a:ext uri="{FF2B5EF4-FFF2-40B4-BE49-F238E27FC236}">
                <a16:creationId xmlns:a16="http://schemas.microsoft.com/office/drawing/2014/main" id="{3E72DCCF-9B42-ABB6-640C-F3416E36F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35" y="1331409"/>
            <a:ext cx="8806035" cy="2518781"/>
          </a:xfrm>
          <a:prstGeom prst="rect">
            <a:avLst/>
          </a:prstGeom>
        </p:spPr>
      </p:pic>
    </p:spTree>
    <p:extLst>
      <p:ext uri="{BB962C8B-B14F-4D97-AF65-F5344CB8AC3E}">
        <p14:creationId xmlns:p14="http://schemas.microsoft.com/office/powerpoint/2010/main" val="3606111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1FE1F87D-98FA-E885-321E-2BB98739D6B3}"/>
              </a:ext>
            </a:extLst>
          </p:cNvPr>
          <p:cNvSpPr/>
          <p:nvPr/>
        </p:nvSpPr>
        <p:spPr>
          <a:xfrm>
            <a:off x="533400" y="914400"/>
            <a:ext cx="8077199" cy="5562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Font typeface="Wingdings" panose="05000000000000000000" pitchFamily="2" charset="2"/>
              <a:buChar char="ü"/>
            </a:pPr>
            <a:r>
              <a:rPr lang="fi-FI" sz="4000" b="1" dirty="0">
                <a:ln w="1905"/>
                <a:solidFill>
                  <a:srgbClr val="7030A0"/>
                </a:solidFill>
                <a:effectLst>
                  <a:innerShdw blurRad="69850" dist="43180" dir="5400000">
                    <a:srgbClr val="000000">
                      <a:alpha val="65000"/>
                    </a:srgbClr>
                  </a:innerShdw>
                </a:effectLst>
              </a:rPr>
              <a:t>Marilah sama-sama kita berusaha menjaga ucapan dan perkataan</a:t>
            </a:r>
            <a:endParaRPr lang="en-US" sz="2000" b="1" dirty="0">
              <a:ln w="1905"/>
              <a:solidFill>
                <a:srgbClr val="7030A0"/>
              </a:solidFill>
              <a:effectLst>
                <a:innerShdw blurRad="69850" dist="43180" dir="5400000">
                  <a:srgbClr val="000000">
                    <a:alpha val="65000"/>
                  </a:srgbClr>
                </a:innerShdw>
              </a:effectLst>
            </a:endParaRPr>
          </a:p>
          <a:p>
            <a:pPr marL="457200" indent="-457200" algn="just">
              <a:buFont typeface="Wingdings" panose="05000000000000000000" pitchFamily="2" charset="2"/>
              <a:buChar char="ü"/>
            </a:pPr>
            <a:endParaRPr lang="en-US" sz="2000" b="1" dirty="0">
              <a:ln w="1905"/>
              <a:solidFill>
                <a:srgbClr val="7030A0"/>
              </a:solidFill>
              <a:effectLst>
                <a:innerShdw blurRad="69850" dist="43180" dir="5400000">
                  <a:srgbClr val="000000">
                    <a:alpha val="65000"/>
                  </a:srgbClr>
                </a:innerShdw>
              </a:effectLst>
            </a:endParaRPr>
          </a:p>
          <a:p>
            <a:pPr marL="457200" indent="-457200">
              <a:buFont typeface="Wingdings" panose="05000000000000000000" pitchFamily="2" charset="2"/>
              <a:buChar char="ü"/>
            </a:pPr>
            <a:r>
              <a:rPr lang="en-US" sz="4000" b="1" dirty="0" err="1">
                <a:ln w="1905"/>
                <a:solidFill>
                  <a:srgbClr val="7030A0"/>
                </a:solidFill>
                <a:effectLst>
                  <a:innerShdw blurRad="69850" dist="43180" dir="5400000">
                    <a:srgbClr val="000000">
                      <a:alpha val="65000"/>
                    </a:srgbClr>
                  </a:innerShdw>
                </a:effectLst>
              </a:rPr>
              <a:t>Mudah-mudahan</a:t>
            </a:r>
            <a:r>
              <a:rPr lang="en-US" sz="4000" b="1" dirty="0">
                <a:ln w="1905"/>
                <a:solidFill>
                  <a:srgbClr val="7030A0"/>
                </a:solidFill>
                <a:effectLst>
                  <a:innerShdw blurRad="69850" dist="43180" dir="5400000">
                    <a:srgbClr val="000000">
                      <a:alpha val="65000"/>
                    </a:srgbClr>
                  </a:innerShdw>
                </a:effectLst>
              </a:rPr>
              <a:t> Allah </a:t>
            </a:r>
            <a:r>
              <a:rPr lang="en-US" sz="4000" b="1" dirty="0" err="1">
                <a:ln w="1905"/>
                <a:solidFill>
                  <a:srgbClr val="7030A0"/>
                </a:solidFill>
                <a:effectLst>
                  <a:innerShdw blurRad="69850" dist="43180" dir="5400000">
                    <a:srgbClr val="000000">
                      <a:alpha val="65000"/>
                    </a:srgbClr>
                  </a:innerShdw>
                </a:effectLst>
              </a:rPr>
              <a:t>mengurniakan</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kita</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ganjaran</a:t>
            </a:r>
            <a:r>
              <a:rPr lang="en-US" sz="4000" b="1" dirty="0">
                <a:ln w="1905"/>
                <a:solidFill>
                  <a:srgbClr val="7030A0"/>
                </a:solidFill>
                <a:effectLst>
                  <a:innerShdw blurRad="69850" dist="43180" dir="5400000">
                    <a:srgbClr val="000000">
                      <a:alpha val="65000"/>
                    </a:srgbClr>
                  </a:innerShdw>
                </a:effectLst>
              </a:rPr>
              <a:t> yang </a:t>
            </a:r>
            <a:r>
              <a:rPr lang="en-US" sz="4000" b="1" dirty="0" err="1">
                <a:ln w="1905"/>
                <a:solidFill>
                  <a:srgbClr val="7030A0"/>
                </a:solidFill>
                <a:effectLst>
                  <a:innerShdw blurRad="69850" dist="43180" dir="5400000">
                    <a:srgbClr val="000000">
                      <a:alpha val="65000"/>
                    </a:srgbClr>
                  </a:innerShdw>
                </a:effectLst>
              </a:rPr>
              <a:t>besar</a:t>
            </a:r>
            <a:r>
              <a:rPr lang="en-US" sz="4000" b="1" dirty="0">
                <a:ln w="1905"/>
                <a:solidFill>
                  <a:srgbClr val="7030A0"/>
                </a:solidFill>
                <a:effectLst>
                  <a:innerShdw blurRad="69850" dist="43180" dir="5400000">
                    <a:srgbClr val="000000">
                      <a:alpha val="65000"/>
                    </a:srgbClr>
                  </a:innerShdw>
                </a:effectLst>
              </a:rPr>
              <a:t> di dunia dan </a:t>
            </a:r>
            <a:r>
              <a:rPr lang="en-US" sz="4000" b="1" dirty="0" err="1">
                <a:ln w="1905"/>
                <a:solidFill>
                  <a:srgbClr val="7030A0"/>
                </a:solidFill>
                <a:effectLst>
                  <a:innerShdw blurRad="69850" dist="43180" dir="5400000">
                    <a:srgbClr val="000000">
                      <a:alpha val="65000"/>
                    </a:srgbClr>
                  </a:innerShdw>
                </a:effectLst>
              </a:rPr>
              <a:t>akhirat</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nanti</a:t>
            </a:r>
            <a:endParaRPr lang="en-US" sz="4000" b="1" dirty="0">
              <a:ln w="1905"/>
              <a:solidFill>
                <a:srgbClr val="7030A0"/>
              </a:solidFill>
              <a:effectLst>
                <a:innerShdw blurRad="69850" dist="43180" dir="5400000">
                  <a:srgbClr val="000000">
                    <a:alpha val="65000"/>
                  </a:srgbClr>
                </a:innerShdw>
              </a:effectLst>
            </a:endParaRPr>
          </a:p>
        </p:txBody>
      </p:sp>
      <p:sp>
        <p:nvSpPr>
          <p:cNvPr id="15" name="Snip Diagonal Corner Rectangle 5">
            <a:extLst>
              <a:ext uri="{FF2B5EF4-FFF2-40B4-BE49-F238E27FC236}">
                <a16:creationId xmlns:a16="http://schemas.microsoft.com/office/drawing/2014/main" id="{1C36385B-0113-2A09-C13F-CDA5064D1C56}"/>
              </a:ext>
            </a:extLst>
          </p:cNvPr>
          <p:cNvSpPr/>
          <p:nvPr/>
        </p:nvSpPr>
        <p:spPr>
          <a:xfrm>
            <a:off x="533400" y="152400"/>
            <a:ext cx="8077199" cy="762000"/>
          </a:xfrm>
          <a:prstGeom prst="snip2DiagRect">
            <a:avLst>
              <a:gd name="adj1" fmla="val 50000"/>
              <a:gd name="adj2" fmla="val 50000"/>
            </a:avLst>
          </a:prstGeom>
          <a:gradFill>
            <a:gsLst>
              <a:gs pos="19000">
                <a:srgbClr val="00B050"/>
              </a:gs>
              <a:gs pos="80000">
                <a:schemeClr val="tx2">
                  <a:lumMod val="40000"/>
                  <a:lumOff val="60000"/>
                </a:schemeClr>
              </a:gs>
              <a:gs pos="100000">
                <a:schemeClr val="tx2">
                  <a:lumMod val="60000"/>
                  <a:lumOff val="4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950875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33399" y="762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443851" y="164812"/>
            <a:ext cx="425629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id="{EDAFB640-FCB1-77AD-74C4-A966C575003A}"/>
              </a:ext>
            </a:extLst>
          </p:cNvPr>
          <p:cNvSpPr/>
          <p:nvPr/>
        </p:nvSpPr>
        <p:spPr>
          <a:xfrm>
            <a:off x="228597" y="4104144"/>
            <a:ext cx="8686800" cy="2677656"/>
          </a:xfrm>
          <a:prstGeom prst="rect">
            <a:avLst/>
          </a:prstGeom>
        </p:spPr>
        <p:txBody>
          <a:bodyPr wrap="square">
            <a:spAutoFit/>
          </a:bodyPr>
          <a:lstStyle/>
          <a:p>
            <a:pPr algn="just"/>
            <a:r>
              <a:rPr lang="ms-MY" sz="2400" b="1" dirty="0"/>
              <a:t>Maksudnya </a:t>
            </a:r>
            <a:r>
              <a:rPr lang="ms-MY" sz="2400" dirty="0">
                <a:solidFill>
                  <a:srgbClr val="002060"/>
                </a:solidFill>
              </a:rPr>
              <a:t>:</a:t>
            </a:r>
            <a:r>
              <a:rPr lang="ms-MY" sz="2400" b="1" dirty="0">
                <a:solidFill>
                  <a:srgbClr val="002060"/>
                </a:solidFill>
              </a:rPr>
              <a:t> Tidak ada kebaikan pada kebanyakkan bisikan mereka, kecuali (bisikan-bisikan) orang yang menyuruh bersedekah, atau berbuat kebaikan, atau mendamaikan manusia. Dan sesiapa yang berbuat demikian dengan maksud mencari keredhaan Allah, tentulah Kami akan memberi pahala yang amat besar kepadanya”.</a:t>
            </a:r>
          </a:p>
          <a:p>
            <a:pPr algn="r"/>
            <a:r>
              <a:rPr lang="ms-MY" sz="2400" b="1" dirty="0">
                <a:solidFill>
                  <a:srgbClr val="002060"/>
                </a:solidFill>
              </a:rPr>
              <a:t>                                                                                                (An-Nisa’: 114)</a:t>
            </a:r>
          </a:p>
        </p:txBody>
      </p:sp>
      <p:pic>
        <p:nvPicPr>
          <p:cNvPr id="8" name="Picture 7" descr="A picture containing black, darkness&#10;&#10;Description automatically generated">
            <a:extLst>
              <a:ext uri="{FF2B5EF4-FFF2-40B4-BE49-F238E27FC236}">
                <a16:creationId xmlns:a16="http://schemas.microsoft.com/office/drawing/2014/main" id="{22739D90-3903-0991-114B-CE77FE533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749587"/>
            <a:ext cx="9144000" cy="3588671"/>
          </a:xfrm>
          <a:prstGeom prst="rect">
            <a:avLst/>
          </a:prstGeom>
        </p:spPr>
      </p:pic>
    </p:spTree>
    <p:extLst>
      <p:ext uri="{BB962C8B-B14F-4D97-AF65-F5344CB8AC3E}">
        <p14:creationId xmlns:p14="http://schemas.microsoft.com/office/powerpoint/2010/main" val="34833034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0970" y="76200"/>
            <a:ext cx="8869680" cy="6567381"/>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وَالصَّائِمِينَ وَالصَّائِمَاتِ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27512" y="827544"/>
            <a:ext cx="8335488" cy="2569934"/>
          </a:xfrm>
          <a:prstGeom prst="rect">
            <a:avLst/>
          </a:prstGeom>
          <a:solidFill>
            <a:schemeClr val="accent2">
              <a:lumMod val="50000"/>
              <a:alpha val="55000"/>
            </a:schemeClr>
          </a:solidFill>
        </p:spPr>
        <p:txBody>
          <a:bodyPr wrap="square">
            <a:spAutoFit/>
          </a:bodyPr>
          <a:lstStyle/>
          <a:p>
            <a:pPr algn="ctr">
              <a:lnSpc>
                <a:spcPct val="150000"/>
              </a:lnSpc>
            </a:pPr>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p>
          <a:p>
            <a:pPr algn="ctr">
              <a:lnSpc>
                <a:spcPct val="150000"/>
              </a:lnSpc>
            </a:pPr>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en-US"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704779"/>
            <a:ext cx="9144000"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dan juga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Nabi Muhammad (S.A.W) </a:t>
            </a: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 dan Rasul-Nya. </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4524315"/>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3200" b="1" dirty="0">
              <a:solidFill>
                <a:srgbClr val="FF0000"/>
              </a:solidFill>
            </a:endParaRPr>
          </a:p>
          <a:p>
            <a:pPr algn="just"/>
            <a:r>
              <a:rPr lang="ms-MY" sz="3200" b="1" dirty="0">
                <a:solidFill>
                  <a:schemeClr val="accent5">
                    <a:lumMod val="50000"/>
                  </a:schemeClr>
                </a:solidFill>
              </a:rPr>
              <a:t>Perbaikilah hubungan antara kami, pertautkanlah hati-hati kami dengan penuh kasih sayang, limpahkanlah dalam kehidupan keluarga kami sakinah, mawaddah dan rahmah. Hidupkanlah semangat bekerjasama dan bersatu padu dalam kejiranan dan qaryah kami.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914400"/>
            <a:ext cx="8701030" cy="3012363"/>
          </a:xfrm>
          <a:prstGeom prst="rect">
            <a:avLst/>
          </a:prstGeom>
          <a:solidFill>
            <a:srgbClr val="002060">
              <a:alpha val="48000"/>
            </a:srgbClr>
          </a:solidFill>
        </p:spPr>
        <p:txBody>
          <a:bodyPr wrap="square">
            <a:spAutoFit/>
          </a:bodyPr>
          <a:lstStyle/>
          <a:p>
            <a:pPr algn="ctr" rtl="1">
              <a:lnSpc>
                <a:spcPct val="150000"/>
              </a:lnSpc>
            </a:pP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وَبَارِكْ عَلَى سَيِّدِنَا مُحَمَّدٍ وَعَلَى آلِهِ وَأَصْحَابِهِ أَجْمَعِينَ.</a:t>
            </a:r>
          </a:p>
        </p:txBody>
      </p:sp>
      <p:sp>
        <p:nvSpPr>
          <p:cNvPr id="4" name="TextBox 3"/>
          <p:cNvSpPr txBox="1"/>
          <p:nvPr/>
        </p:nvSpPr>
        <p:spPr>
          <a:xfrm>
            <a:off x="214370" y="3919478"/>
            <a:ext cx="870103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Penghulu kami, Nabi Muhammad SAW, dan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3539430"/>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chemeClr val="accent5">
                    <a:lumMod val="50000"/>
                  </a:schemeClr>
                </a:solidFill>
              </a:rPr>
              <a:t>Kurniakanlah kepada para belia dan remaja kami jiwa yang mantap, iman yang teguh, ilmu yang bermanfaat agar mereka menjadi generasi al-Qowiyyul al-Amin, generasi yang hebat lagi amanah. Jauhkanlah mereka daripada perkara-perkara yang boleh menjatuhkan maruah diri, keluarga, masyarakat dan negara.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r>
              <a:rPr lang="ms-MY" sz="3200" b="1" dirty="0">
                <a:solidFill>
                  <a:srgbClr val="FF0000"/>
                </a:solidFill>
              </a:rPr>
              <a:t>Ya Allah, </a:t>
            </a:r>
          </a:p>
          <a:p>
            <a:endParaRPr lang="ms-MY" sz="3200" b="1" dirty="0">
              <a:solidFill>
                <a:srgbClr val="FF0000"/>
              </a:solidFill>
            </a:endParaRPr>
          </a:p>
          <a:p>
            <a:pPr algn="ctr"/>
            <a:r>
              <a:rPr lang="ms-MY" sz="3200" b="1" dirty="0">
                <a:solidFill>
                  <a:schemeClr val="accent5">
                    <a:lumMod val="50000"/>
                  </a:schemeClr>
                </a:solidFill>
              </a:rPr>
              <a:t>Tunjukkanlah kami jalan-jalan kebaikan dan kesejahteraan, selamatkan kami daripada kegelapan kufur menuju kepada sinar iman, peliharalah akidah kami berpandukan akidah ahli sunnah wal jamaah. Janganlah Engkau pesongkan hati kami daripada kebenaran. Akhiri hayat kami dalam keadaan Islam dan Iman.</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066800"/>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3200" b="1" dirty="0">
              <a:solidFill>
                <a:schemeClr val="accent5">
                  <a:lumMod val="50000"/>
                </a:schemeClr>
              </a:solidFill>
            </a:endParaRPr>
          </a:p>
          <a:p>
            <a:pPr algn="just"/>
            <a:r>
              <a:rPr lang="ms-MY" sz="3200" b="1" dirty="0">
                <a:solidFill>
                  <a:schemeClr val="accent5">
                    <a:lumMod val="50000"/>
                  </a:schemeClr>
                </a:solidFill>
              </a:rPr>
              <a:t>Jadikanlah negeri Terengganu, negeri yang aman dan damai. Bukakanlah pintu-pintu rezeki dari segala penjuru. Jaukanlah negeri kami ini dan negara umat Islam seluruhnya daripada segala malapetaka, musibah dan apa jua kemurkaanMu. </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005539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543048" y="4572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Khutbah Hari </a:t>
            </a: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400800"/>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21 SYAWAL 1444H / 12 MEI 2023</a:t>
            </a:r>
          </a:p>
        </p:txBody>
      </p:sp>
      <p:sp>
        <p:nvSpPr>
          <p:cNvPr id="2" name="Rectangle 1">
            <a:extLst>
              <a:ext uri="{FF2B5EF4-FFF2-40B4-BE49-F238E27FC236}">
                <a16:creationId xmlns:a16="http://schemas.microsoft.com/office/drawing/2014/main" id="{69ECEDE2-F65D-916A-73E0-F91ABC2C9367}"/>
              </a:ext>
            </a:extLst>
          </p:cNvPr>
          <p:cNvSpPr/>
          <p:nvPr/>
        </p:nvSpPr>
        <p:spPr>
          <a:xfrm>
            <a:off x="380999" y="3203138"/>
            <a:ext cx="8382000" cy="2585323"/>
          </a:xfrm>
          <a:prstGeom prst="rect">
            <a:avLst/>
          </a:prstGeom>
        </p:spPr>
        <p:txBody>
          <a:bodyPr wrap="square">
            <a:spAutoFit/>
          </a:bodyPr>
          <a:lstStyle/>
          <a:p>
            <a:pPr algn="ctr"/>
            <a:r>
              <a:rPr lang="it-IT"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PENGUCAPAN YANG BAIK ADALAH SEDEKAH</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ounded Rectangle 7">
            <a:extLst>
              <a:ext uri="{FF2B5EF4-FFF2-40B4-BE49-F238E27FC236}">
                <a16:creationId xmlns:a16="http://schemas.microsoft.com/office/drawing/2014/main" id="{CA799FA2-3992-3463-DBE7-3047936C292E}"/>
              </a:ext>
            </a:extLst>
          </p:cNvPr>
          <p:cNvSpPr/>
          <p:nvPr/>
        </p:nvSpPr>
        <p:spPr>
          <a:xfrm>
            <a:off x="419099" y="1767840"/>
            <a:ext cx="8305800" cy="16611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000" b="1" dirty="0">
                <a:ln w="1905"/>
                <a:solidFill>
                  <a:schemeClr val="tx2"/>
                </a:solidFill>
                <a:effectLst>
                  <a:innerShdw blurRad="69850" dist="43180" dir="5400000">
                    <a:srgbClr val="000000">
                      <a:alpha val="65000"/>
                    </a:srgbClr>
                  </a:innerShdw>
                </a:effectLst>
              </a:rPr>
              <a:t>Mengambil berat  tentang maruah dan kemuliaan manusia</a:t>
            </a:r>
            <a:endParaRPr lang="en-US" sz="4000" b="1" dirty="0">
              <a:ln w="1905"/>
              <a:solidFill>
                <a:schemeClr val="tx2"/>
              </a:solidFill>
              <a:effectLst>
                <a:innerShdw blurRad="69850" dist="43180" dir="5400000">
                  <a:srgbClr val="000000">
                    <a:alpha val="65000"/>
                  </a:srgbClr>
                </a:innerShdw>
              </a:effectLst>
            </a:endParaRPr>
          </a:p>
        </p:txBody>
      </p:sp>
      <p:sp>
        <p:nvSpPr>
          <p:cNvPr id="3" name="Rectangle: Rounded Corners 2">
            <a:extLst>
              <a:ext uri="{FF2B5EF4-FFF2-40B4-BE49-F238E27FC236}">
                <a16:creationId xmlns:a16="http://schemas.microsoft.com/office/drawing/2014/main" id="{76500C0E-2B7C-8FD2-A4BB-ABDDF40890FD}"/>
              </a:ext>
            </a:extLst>
          </p:cNvPr>
          <p:cNvSpPr/>
          <p:nvPr/>
        </p:nvSpPr>
        <p:spPr>
          <a:xfrm>
            <a:off x="1485899" y="152400"/>
            <a:ext cx="6172200" cy="1371600"/>
          </a:xfrm>
          <a:prstGeom prst="roundRect">
            <a:avLst/>
          </a:prstGeom>
          <a:solidFill>
            <a:srgbClr val="92D05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ISLAM </a:t>
            </a:r>
          </a:p>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adalah Ad-Din </a:t>
            </a:r>
          </a:p>
        </p:txBody>
      </p:sp>
      <p:sp>
        <p:nvSpPr>
          <p:cNvPr id="2" name="Rectangle: Rounded Corners 1">
            <a:extLst>
              <a:ext uri="{FF2B5EF4-FFF2-40B4-BE49-F238E27FC236}">
                <a16:creationId xmlns:a16="http://schemas.microsoft.com/office/drawing/2014/main" id="{36902F3E-95A8-1F99-AFF9-8D169C969DCD}"/>
              </a:ext>
            </a:extLst>
          </p:cNvPr>
          <p:cNvSpPr/>
          <p:nvPr/>
        </p:nvSpPr>
        <p:spPr>
          <a:xfrm>
            <a:off x="3009899" y="3581400"/>
            <a:ext cx="3124200" cy="8382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Oleh Itu</a:t>
            </a:r>
          </a:p>
        </p:txBody>
      </p:sp>
      <p:sp>
        <p:nvSpPr>
          <p:cNvPr id="4" name="Rounded Rectangle 7">
            <a:extLst>
              <a:ext uri="{FF2B5EF4-FFF2-40B4-BE49-F238E27FC236}">
                <a16:creationId xmlns:a16="http://schemas.microsoft.com/office/drawing/2014/main" id="{4BF0ADA6-3EBD-AD7F-EBFE-B3D63D2FE2C9}"/>
              </a:ext>
            </a:extLst>
          </p:cNvPr>
          <p:cNvSpPr/>
          <p:nvPr/>
        </p:nvSpPr>
        <p:spPr>
          <a:xfrm>
            <a:off x="419099" y="4572000"/>
            <a:ext cx="8305800" cy="16611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000" b="1" dirty="0">
                <a:ln w="1905"/>
                <a:solidFill>
                  <a:schemeClr val="tx2"/>
                </a:solidFill>
                <a:effectLst>
                  <a:innerShdw blurRad="69850" dist="43180" dir="5400000">
                    <a:srgbClr val="000000">
                      <a:alpha val="65000"/>
                    </a:srgbClr>
                  </a:innerShdw>
                </a:effectLst>
              </a:rPr>
              <a:t>Islam menganjurkan umatnya agar sentiasa memelihara lidahnya</a:t>
            </a:r>
            <a:endParaRPr lang="en-US" sz="4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8172" y="4379148"/>
            <a:ext cx="8784962" cy="2308324"/>
          </a:xfrm>
          <a:prstGeom prst="rect">
            <a:avLst/>
          </a:prstGeom>
        </p:spPr>
        <p:txBody>
          <a:bodyPr wrap="square">
            <a:spAutoFit/>
          </a:bodyPr>
          <a:lstStyle/>
          <a:p>
            <a:pPr algn="just"/>
            <a:r>
              <a:rPr lang="en-US" sz="3600" b="1" dirty="0" err="1">
                <a:ln w="1905"/>
                <a:effectLst>
                  <a:innerShdw blurRad="69850" dist="43180" dir="5400000">
                    <a:srgbClr val="000000">
                      <a:alpha val="65000"/>
                    </a:srgbClr>
                  </a:innerShdw>
                </a:effectLst>
              </a:rPr>
              <a:t>Maksudnya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600" b="1" dirty="0">
                <a:ln w="1905"/>
                <a:solidFill>
                  <a:schemeClr val="accent2">
                    <a:lumMod val="75000"/>
                  </a:schemeClr>
                </a:solidFill>
                <a:effectLst>
                  <a:innerShdw blurRad="69850" dist="43180" dir="5400000">
                    <a:srgbClr val="000000">
                      <a:alpha val="65000"/>
                    </a:srgbClr>
                  </a:innerShdw>
                </a:effectLst>
              </a:rPr>
              <a:t>“Dan </a:t>
            </a:r>
            <a:r>
              <a:rPr lang="en-US" sz="3600" b="1" dirty="0" err="1">
                <a:ln w="1905"/>
                <a:solidFill>
                  <a:schemeClr val="accent2">
                    <a:lumMod val="75000"/>
                  </a:schemeClr>
                </a:solidFill>
                <a:effectLst>
                  <a:innerShdw blurRad="69850" dist="43180" dir="5400000">
                    <a:srgbClr val="000000">
                      <a:alpha val="65000"/>
                    </a:srgbClr>
                  </a:innerShdw>
                </a:effectLst>
              </a:rPr>
              <a:t>mereka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diberi</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petunjuk</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kepada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mengucapkan</a:t>
            </a:r>
            <a:r>
              <a:rPr lang="en-US" sz="3600" b="1" dirty="0">
                <a:ln w="1905"/>
                <a:solidFill>
                  <a:schemeClr val="accent2">
                    <a:lumMod val="75000"/>
                  </a:schemeClr>
                </a:solidFill>
                <a:effectLst>
                  <a:innerShdw blurRad="69850" dist="43180" dir="5400000">
                    <a:srgbClr val="000000">
                      <a:alpha val="65000"/>
                    </a:srgbClr>
                  </a:innerShdw>
                </a:effectLst>
              </a:rPr>
              <a:t> kata-kata yang </a:t>
            </a:r>
            <a:r>
              <a:rPr lang="en-US" sz="3600" b="1" dirty="0" err="1">
                <a:ln w="1905"/>
                <a:solidFill>
                  <a:schemeClr val="accent2">
                    <a:lumMod val="75000"/>
                  </a:schemeClr>
                </a:solidFill>
                <a:effectLst>
                  <a:innerShdw blurRad="69850" dist="43180" dir="5400000">
                    <a:srgbClr val="000000">
                      <a:alpha val="65000"/>
                    </a:srgbClr>
                  </a:innerShdw>
                </a:effectLst>
              </a:rPr>
              <a:t>baik</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serta</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diberi</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petunjuk</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ke</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jalan</a:t>
            </a:r>
            <a:r>
              <a:rPr lang="en-US" sz="3600" b="1" dirty="0">
                <a:ln w="1905"/>
                <a:solidFill>
                  <a:schemeClr val="accent2">
                    <a:lumMod val="75000"/>
                  </a:schemeClr>
                </a:solidFill>
                <a:effectLst>
                  <a:innerShdw blurRad="69850" dist="43180" dir="5400000">
                    <a:srgbClr val="000000">
                      <a:alpha val="65000"/>
                    </a:srgbClr>
                  </a:innerShdw>
                </a:effectLst>
              </a:rPr>
              <a:t> Allah yang </a:t>
            </a:r>
            <a:r>
              <a:rPr lang="en-US" sz="3600" b="1" dirty="0" err="1">
                <a:ln w="1905"/>
                <a:solidFill>
                  <a:schemeClr val="accent2">
                    <a:lumMod val="75000"/>
                  </a:schemeClr>
                </a:solidFill>
                <a:effectLst>
                  <a:innerShdw blurRad="69850" dist="43180" dir="5400000">
                    <a:srgbClr val="000000">
                      <a:alpha val="65000"/>
                    </a:srgbClr>
                  </a:innerShdw>
                </a:effectLst>
              </a:rPr>
              <a:t>amat</a:t>
            </a:r>
            <a:r>
              <a:rPr lang="en-US" sz="3600" b="1" dirty="0">
                <a:ln w="1905"/>
                <a:solidFill>
                  <a:schemeClr val="accent2">
                    <a:lumMod val="75000"/>
                  </a:schemeClr>
                </a:solidFill>
                <a:effectLst>
                  <a:innerShdw blurRad="69850" dist="43180" dir="5400000">
                    <a:srgbClr val="000000">
                      <a:alpha val="65000"/>
                    </a:srgbClr>
                  </a:innerShdw>
                </a:effectLst>
              </a:rPr>
              <a:t> </a:t>
            </a:r>
            <a:r>
              <a:rPr lang="en-US" sz="3600" b="1" dirty="0" err="1">
                <a:ln w="1905"/>
                <a:solidFill>
                  <a:schemeClr val="accent2">
                    <a:lumMod val="75000"/>
                  </a:schemeClr>
                </a:solidFill>
                <a:effectLst>
                  <a:innerShdw blurRad="69850" dist="43180" dir="5400000">
                    <a:srgbClr val="000000">
                      <a:alpha val="65000"/>
                    </a:srgbClr>
                  </a:innerShdw>
                </a:effectLst>
              </a:rPr>
              <a:t>terpuji</a:t>
            </a:r>
            <a:r>
              <a:rPr lang="en-US" sz="3600" b="1" dirty="0">
                <a:ln w="1905"/>
                <a:solidFill>
                  <a:schemeClr val="accent2">
                    <a:lumMod val="75000"/>
                  </a:schemeClr>
                </a:solidFill>
                <a:effectLst>
                  <a:innerShdw blurRad="69850" dist="43180" dir="5400000">
                    <a:srgbClr val="000000">
                      <a:alpha val="65000"/>
                    </a:srgbClr>
                  </a:innerShdw>
                </a:effectLst>
              </a:rPr>
              <a:t>”.</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Al-Hajj ayat 24:</a:t>
            </a:r>
          </a:p>
        </p:txBody>
      </p:sp>
      <p:pic>
        <p:nvPicPr>
          <p:cNvPr id="8" name="Picture 7" descr="A picture containing black, darkness&#10;&#10;Description automatically generated">
            <a:extLst>
              <a:ext uri="{FF2B5EF4-FFF2-40B4-BE49-F238E27FC236}">
                <a16:creationId xmlns:a16="http://schemas.microsoft.com/office/drawing/2014/main" id="{41C8C10B-0819-26A0-B785-CE254E7F4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10" y="1294787"/>
            <a:ext cx="8362685" cy="2851293"/>
          </a:xfrm>
          <a:prstGeom prst="rect">
            <a:avLst/>
          </a:prstGeom>
        </p:spPr>
      </p:pic>
    </p:spTree>
    <p:extLst>
      <p:ext uri="{BB962C8B-B14F-4D97-AF65-F5344CB8AC3E}">
        <p14:creationId xmlns:p14="http://schemas.microsoft.com/office/powerpoint/2010/main" val="220359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1295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Perkataan yang baik bukan hanya sekadar kata-kata indah yang keluar dari lidah seseorang</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id="{CA799FA2-3992-3463-DBE7-3047936C292E}"/>
              </a:ext>
            </a:extLst>
          </p:cNvPr>
          <p:cNvSpPr/>
          <p:nvPr/>
        </p:nvSpPr>
        <p:spPr>
          <a:xfrm>
            <a:off x="419099" y="4191000"/>
            <a:ext cx="8305800" cy="20955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3600" b="1" dirty="0">
                <a:ln w="1905"/>
                <a:solidFill>
                  <a:schemeClr val="tx2"/>
                </a:solidFill>
                <a:effectLst>
                  <a:innerShdw blurRad="69850" dist="43180" dir="5400000">
                    <a:srgbClr val="000000">
                      <a:alpha val="65000"/>
                    </a:srgbClr>
                  </a:innerShdw>
                </a:effectLst>
              </a:rPr>
              <a:t>Merupakan sedekah yang bermanfaat untuk kesejahteraan hidup bermasyarakat dan kebahagiaan abadi di Akhirat kelak</a:t>
            </a:r>
            <a:endParaRPr lang="en-US" sz="3600" b="1" dirty="0">
              <a:ln w="1905"/>
              <a:solidFill>
                <a:schemeClr val="tx2"/>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id="{64098A09-8220-007E-FF60-CCD5935C8803}"/>
              </a:ext>
            </a:extLst>
          </p:cNvPr>
          <p:cNvSpPr/>
          <p:nvPr/>
        </p:nvSpPr>
        <p:spPr>
          <a:xfrm>
            <a:off x="2324099" y="3429000"/>
            <a:ext cx="4495800" cy="7620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Malah</a:t>
            </a:r>
          </a:p>
        </p:txBody>
      </p:sp>
      <p:sp>
        <p:nvSpPr>
          <p:cNvPr id="6" name="Rectangle: Rounded Corners 5">
            <a:extLst>
              <a:ext uri="{FF2B5EF4-FFF2-40B4-BE49-F238E27FC236}">
                <a16:creationId xmlns:a16="http://schemas.microsoft.com/office/drawing/2014/main" id="{D66BF44D-8567-08E5-6C79-C3FCBCD30751}"/>
              </a:ext>
            </a:extLst>
          </p:cNvPr>
          <p:cNvSpPr/>
          <p:nvPr/>
        </p:nvSpPr>
        <p:spPr>
          <a:xfrm>
            <a:off x="1485899" y="152400"/>
            <a:ext cx="6172200" cy="990600"/>
          </a:xfrm>
          <a:prstGeom prst="roundRect">
            <a:avLst/>
          </a:prstGeom>
          <a:solidFill>
            <a:srgbClr val="92D05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DALAM ISLAM </a:t>
            </a:r>
          </a:p>
        </p:txBody>
      </p:sp>
    </p:spTree>
    <p:extLst>
      <p:ext uri="{BB962C8B-B14F-4D97-AF65-F5344CB8AC3E}">
        <p14:creationId xmlns:p14="http://schemas.microsoft.com/office/powerpoint/2010/main" val="890103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12415386</TotalTime>
  <Words>1412</Words>
  <Application>Microsoft Office PowerPoint</Application>
  <PresentationFormat>On-screen Show (4:3)</PresentationFormat>
  <Paragraphs>187</Paragraphs>
  <Slides>45</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45</vt:i4>
      </vt:variant>
    </vt:vector>
  </HeadingPairs>
  <TitlesOfParts>
    <vt:vector size="60" baseType="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Traditional Arabic</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755</cp:revision>
  <dcterms:created xsi:type="dcterms:W3CDTF">2017-12-24T04:47:57Z</dcterms:created>
  <dcterms:modified xsi:type="dcterms:W3CDTF">2023-05-10T04:13:58Z</dcterms:modified>
</cp:coreProperties>
</file>